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274F35B-7043-45CF-ABF3-8F930E64BE0F}">
  <a:tblStyle styleId="{8274F35B-7043-45CF-ABF3-8F930E64BE0F}"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26D663F7-2D42-44D1-AA2F-23352072ECC7}"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600"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26458737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4724400" y="0"/>
            <a:ext cx="3012140"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endParaRPr/>
          </a:p>
        </p:txBody>
      </p:sp>
      <p:grpSp>
        <p:nvGrpSpPr>
          <p:cNvPr id="10" name="Shape 10"/>
          <p:cNvGrpSpPr/>
          <p:nvPr/>
        </p:nvGrpSpPr>
        <p:grpSpPr>
          <a:xfrm>
            <a:off x="4571999" y="0"/>
            <a:ext cx="4546600" cy="51434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endParaRPr/>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endParaRPr/>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endParaRPr/>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endParaRPr/>
            </a:p>
          </p:txBody>
        </p:sp>
      </p:grpSp>
      <p:sp>
        <p:nvSpPr>
          <p:cNvPr id="15" name="Shape 15"/>
          <p:cNvSpPr txBox="1">
            <a:spLocks noGrp="1"/>
          </p:cNvSpPr>
          <p:nvPr>
            <p:ph type="ctrTitle"/>
          </p:nvPr>
        </p:nvSpPr>
        <p:spPr>
          <a:xfrm>
            <a:off x="685800" y="746438"/>
            <a:ext cx="5258700" cy="1158600"/>
          </a:xfrm>
          <a:prstGeom prst="rect">
            <a:avLst/>
          </a:prstGeom>
        </p:spPr>
        <p:txBody>
          <a:bodyPr lIns="91425" tIns="91425" rIns="91425" bIns="91425" anchor="b" anchorCtr="0"/>
          <a:lstStyle>
            <a:lvl1pPr indent="304800">
              <a:buSzPct val="100000"/>
              <a:defRPr sz="4800"/>
            </a:lvl1pPr>
            <a:lvl2pPr indent="304800">
              <a:buSzPct val="100000"/>
              <a:defRPr sz="4800"/>
            </a:lvl2pPr>
            <a:lvl3pPr indent="304800">
              <a:buSzPct val="100000"/>
              <a:defRPr sz="4800"/>
            </a:lvl3pPr>
            <a:lvl4pPr indent="304800">
              <a:buSzPct val="100000"/>
              <a:defRPr sz="4800"/>
            </a:lvl4pPr>
            <a:lvl5pPr indent="304800">
              <a:buSzPct val="100000"/>
              <a:defRPr sz="4800"/>
            </a:lvl5pPr>
            <a:lvl6pPr indent="304800">
              <a:buSzPct val="100000"/>
              <a:defRPr sz="4800"/>
            </a:lvl6pPr>
            <a:lvl7pPr indent="304800">
              <a:buSzPct val="100000"/>
              <a:defRPr sz="4800"/>
            </a:lvl7pPr>
            <a:lvl8pPr indent="304800">
              <a:buSzPct val="100000"/>
              <a:defRPr sz="4800"/>
            </a:lvl8pPr>
            <a:lvl9pPr indent="304800">
              <a:buSzPct val="100000"/>
              <a:defRPr sz="4800"/>
            </a:lvl9pPr>
          </a:lstStyle>
          <a:p>
            <a:endParaRPr/>
          </a:p>
        </p:txBody>
      </p:sp>
      <p:sp>
        <p:nvSpPr>
          <p:cNvPr id="16" name="Shape 16"/>
          <p:cNvSpPr txBox="1">
            <a:spLocks noGrp="1"/>
          </p:cNvSpPr>
          <p:nvPr>
            <p:ph type="subTitle" idx="1"/>
          </p:nvPr>
        </p:nvSpPr>
        <p:spPr>
          <a:xfrm>
            <a:off x="685800" y="1986416"/>
            <a:ext cx="5258700" cy="772800"/>
          </a:xfrm>
          <a:prstGeom prst="rect">
            <a:avLst/>
          </a:prstGeom>
        </p:spPr>
        <p:txBody>
          <a:bodyPr lIns="91425" tIns="91425" rIns="91425" bIns="91425" anchor="t" anchorCtr="0"/>
          <a:lstStyle>
            <a:lvl1pPr marL="0">
              <a:spcBef>
                <a:spcPts val="0"/>
              </a:spcBef>
              <a:buNone/>
              <a:defRPr/>
            </a:lvl1pPr>
            <a:lvl2pPr marL="0" indent="190500">
              <a:spcBef>
                <a:spcPts val="0"/>
              </a:spcBef>
              <a:buSzPct val="100000"/>
              <a:buNone/>
              <a:defRPr sz="3000"/>
            </a:lvl2pPr>
            <a:lvl3pPr marL="0" indent="190500">
              <a:spcBef>
                <a:spcPts val="0"/>
              </a:spcBef>
              <a:buSzPct val="100000"/>
              <a:buNone/>
              <a:defRPr sz="3000"/>
            </a:lvl3pPr>
            <a:lvl4pPr marL="0" indent="190500">
              <a:spcBef>
                <a:spcPts val="0"/>
              </a:spcBef>
              <a:buSzPct val="100000"/>
              <a:buNone/>
              <a:defRPr sz="3000"/>
            </a:lvl4pPr>
            <a:lvl5pPr marL="0" indent="190500">
              <a:spcBef>
                <a:spcPts val="0"/>
              </a:spcBef>
              <a:buSzPct val="100000"/>
              <a:buNone/>
              <a:defRPr sz="3000"/>
            </a:lvl5pPr>
            <a:lvl6pPr marL="0" indent="190500">
              <a:spcBef>
                <a:spcPts val="0"/>
              </a:spcBef>
              <a:buSzPct val="100000"/>
              <a:buNone/>
              <a:defRPr sz="3000"/>
            </a:lvl6pPr>
            <a:lvl7pPr marL="0" indent="190500">
              <a:spcBef>
                <a:spcPts val="0"/>
              </a:spcBef>
              <a:buSzPct val="100000"/>
              <a:buNone/>
              <a:defRPr sz="3000"/>
            </a:lvl7pPr>
            <a:lvl8pPr marL="0" indent="190500">
              <a:spcBef>
                <a:spcPts val="0"/>
              </a:spcBef>
              <a:buSzPct val="100000"/>
              <a:buNone/>
              <a:defRPr sz="3000"/>
            </a:lvl8pPr>
            <a:lvl9pPr marL="0" indent="190500">
              <a:spcBef>
                <a:spcPts val="0"/>
              </a:spcBef>
              <a:buSzPct val="100000"/>
              <a:buNone/>
              <a:defRPr sz="3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19" name="Shape 19"/>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0" name="Shape 20"/>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noAutofit/>
          </a:bodyPr>
          <a:lstStyle/>
          <a:p>
            <a:endParaRPr/>
          </a:p>
        </p:txBody>
      </p: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A64128"/>
                </a:solidFill>
              </a:defRPr>
            </a:lvl1pPr>
            <a:lvl2pPr>
              <a:defRPr>
                <a:solidFill>
                  <a:srgbClr val="A64128"/>
                </a:solidFill>
              </a:defRPr>
            </a:lvl2pPr>
            <a:lvl3pPr>
              <a:defRPr>
                <a:solidFill>
                  <a:srgbClr val="A64128"/>
                </a:solidFill>
              </a:defRPr>
            </a:lvl3pPr>
            <a:lvl4pPr>
              <a:defRPr>
                <a:solidFill>
                  <a:srgbClr val="A64128"/>
                </a:solidFill>
              </a:defRPr>
            </a:lvl4pPr>
            <a:lvl5pPr>
              <a:defRPr>
                <a:solidFill>
                  <a:srgbClr val="A64128"/>
                </a:solidFill>
              </a:defRPr>
            </a:lvl5pPr>
            <a:lvl6pPr>
              <a:defRPr>
                <a:solidFill>
                  <a:srgbClr val="A64128"/>
                </a:solidFill>
              </a:defRPr>
            </a:lvl6pPr>
            <a:lvl7pPr>
              <a:defRPr>
                <a:solidFill>
                  <a:srgbClr val="A64128"/>
                </a:solidFill>
              </a:defRPr>
            </a:lvl7pPr>
            <a:lvl8pPr>
              <a:defRPr>
                <a:solidFill>
                  <a:srgbClr val="A64128"/>
                </a:solidFill>
              </a:defRPr>
            </a:lvl8pPr>
            <a:lvl9pPr>
              <a:defRPr>
                <a:solidFill>
                  <a:srgbClr val="A64128"/>
                </a:solidFill>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8" name="Shape 28"/>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lgn="ctr">
              <a:spcBef>
                <a:spcPts val="0"/>
              </a:spcBef>
              <a:buClr>
                <a:schemeClr val="dk1"/>
              </a:buClr>
              <a:buSzPct val="100000"/>
              <a:buNone/>
              <a:defRPr sz="1800" b="1">
                <a:solidFill>
                  <a:schemeClr val="dk1"/>
                </a:solidFill>
              </a:defRPr>
            </a:lvl1pPr>
          </a:lstStyle>
          <a:p>
            <a:endParaRPr/>
          </a:p>
        </p:txBody>
      </p:sp>
      <p:sp>
        <p:nvSpPr>
          <p:cNvPr id="31" name="Shape 31"/>
          <p:cNvSpPr/>
          <p:nvPr/>
        </p:nvSpPr>
        <p:spPr>
          <a:xfrm rot="10800000">
            <a:off x="7938258" y="0"/>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32" name="Shape 32"/>
          <p:cNvSpPr/>
          <p:nvPr/>
        </p:nvSpPr>
        <p:spPr>
          <a:xfrm rot="5400000">
            <a:off x="1807794" y="-1807795"/>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3"/>
        <p:cNvGrpSpPr/>
        <p:nvPr/>
      </p:nvGrpSpPr>
      <p:grpSpPr>
        <a:xfrm>
          <a:off x="0" y="0"/>
          <a:ext cx="0" cy="0"/>
          <a:chOff x="0" y="0"/>
          <a:chExt cx="0" cy="0"/>
        </a:xfrm>
      </p:grpSpPr>
      <p:sp>
        <p:nvSpPr>
          <p:cNvPr id="34" name="Shape 34"/>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1753577"/>
            <a:ext cx="1205741" cy="3389922"/>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6" name="Shape 6"/>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dk1"/>
              </a:buClr>
              <a:buSzPct val="100000"/>
              <a:buFont typeface="Trebuchet MS"/>
              <a:buNone/>
              <a:defRPr sz="3600" b="1">
                <a:solidFill>
                  <a:schemeClr val="dk1"/>
                </a:solidFill>
                <a:latin typeface="Trebuchet MS"/>
                <a:ea typeface="Trebuchet MS"/>
                <a:cs typeface="Trebuchet MS"/>
                <a:sym typeface="Trebuchet MS"/>
              </a:defRPr>
            </a:lvl1pPr>
            <a:lvl2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2pPr>
            <a:lvl3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3pPr>
            <a:lvl4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4pPr>
            <a:lvl5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5pPr>
            <a:lvl6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6pPr>
            <a:lvl7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7pPr>
            <a:lvl8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8pPr>
            <a:lvl9pPr marL="0" indent="228600">
              <a:buClr>
                <a:schemeClr val="dk1"/>
              </a:buClr>
              <a:buSzPct val="100000"/>
              <a:buFont typeface="Trebuchet MS"/>
              <a:buNone/>
              <a:defRPr sz="3600" b="1">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marL="742950" indent="-13335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marL="1143000" indent="-76200">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marL="1600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marL="20574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marL="25146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marL="29718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marL="34290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marL="3886200" indent="-114300">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pic>
        <p:nvPicPr>
          <p:cNvPr id="36" name="Shape 36"/>
          <p:cNvPicPr preferRelativeResize="0"/>
          <p:nvPr/>
        </p:nvPicPr>
        <p:blipFill>
          <a:blip r:embed="rId3"/>
          <a:stretch>
            <a:fillRect/>
          </a:stretch>
        </p:blipFill>
        <p:spPr>
          <a:xfrm>
            <a:off x="1720625" y="2931850"/>
            <a:ext cx="2931274" cy="2211649"/>
          </a:xfrm>
          <a:prstGeom prst="rect">
            <a:avLst/>
          </a:prstGeom>
        </p:spPr>
      </p:pic>
      <p:sp>
        <p:nvSpPr>
          <p:cNvPr id="37" name="Shape 37"/>
          <p:cNvSpPr txBox="1">
            <a:spLocks noGrp="1"/>
          </p:cNvSpPr>
          <p:nvPr>
            <p:ph type="ctrTitle"/>
          </p:nvPr>
        </p:nvSpPr>
        <p:spPr>
          <a:xfrm>
            <a:off x="56275" y="746450"/>
            <a:ext cx="6842999" cy="1158600"/>
          </a:xfrm>
          <a:prstGeom prst="rect">
            <a:avLst/>
          </a:prstGeom>
        </p:spPr>
        <p:txBody>
          <a:bodyPr lIns="91425" tIns="91425" rIns="91425" bIns="91425" anchor="b" anchorCtr="0">
            <a:noAutofit/>
          </a:bodyPr>
          <a:lstStyle/>
          <a:p>
            <a:pPr algn="ctr">
              <a:buNone/>
            </a:pPr>
            <a:r>
              <a:rPr lang="en" sz="5500"/>
              <a:t>Candy Bar Problem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48428"/>
            <a:ext cx="8229600" cy="857400"/>
          </a:xfrm>
          <a:prstGeom prst="rect">
            <a:avLst/>
          </a:prstGeom>
        </p:spPr>
        <p:txBody>
          <a:bodyPr lIns="91425" tIns="91425" rIns="91425" bIns="91425" anchor="b" anchorCtr="0">
            <a:noAutofit/>
          </a:bodyPr>
          <a:lstStyle/>
          <a:p>
            <a:pPr>
              <a:buNone/>
            </a:pPr>
            <a:r>
              <a:rPr lang="en"/>
              <a:t>Final Conclusion/Review... </a:t>
            </a:r>
          </a:p>
        </p:txBody>
      </p:sp>
      <p:sp>
        <p:nvSpPr>
          <p:cNvPr id="92" name="Shape 92"/>
          <p:cNvSpPr txBox="1">
            <a:spLocks noGrp="1"/>
          </p:cNvSpPr>
          <p:nvPr>
            <p:ph type="body" idx="1"/>
          </p:nvPr>
        </p:nvSpPr>
        <p:spPr>
          <a:xfrm>
            <a:off x="457200" y="1012950"/>
            <a:ext cx="8229600" cy="3912899"/>
          </a:xfrm>
          <a:prstGeom prst="rect">
            <a:avLst/>
          </a:prstGeom>
        </p:spPr>
        <p:txBody>
          <a:bodyPr lIns="91425" tIns="91425" rIns="91425" bIns="91425" anchor="t" anchorCtr="0">
            <a:noAutofit/>
          </a:bodyPr>
          <a:lstStyle/>
          <a:p>
            <a:pPr marL="457200" lvl="0" indent="-393700" rtl="0">
              <a:buClr>
                <a:schemeClr val="dk2"/>
              </a:buClr>
              <a:buSzPct val="166666"/>
              <a:buFont typeface="Arial"/>
              <a:buChar char="•"/>
            </a:pPr>
            <a:r>
              <a:rPr lang="en" sz="2600"/>
              <a:t>We noticed that we had to have a number that would be divisible by the denominators.</a:t>
            </a:r>
          </a:p>
          <a:p>
            <a:pPr marL="457200" lvl="0" indent="-393700" rtl="0">
              <a:buClr>
                <a:schemeClr val="dk2"/>
              </a:buClr>
              <a:buSzPct val="166666"/>
              <a:buFont typeface="Arial"/>
              <a:buChar char="•"/>
            </a:pPr>
            <a:r>
              <a:rPr lang="en" sz="2600"/>
              <a:t>With that, we created a table and saw that with the common multiples we can determine how many candy bars there were per amount of children.</a:t>
            </a:r>
          </a:p>
          <a:p>
            <a:pPr marL="457200" lvl="0" indent="-393700">
              <a:buClr>
                <a:schemeClr val="dk2"/>
              </a:buClr>
              <a:buSzPct val="166666"/>
              <a:buFont typeface="Arial"/>
              <a:buChar char="•"/>
            </a:pPr>
            <a:r>
              <a:rPr lang="en" sz="2600"/>
              <a:t>We also noticed that you could use a proportion to see that there were 60 children in the group for all 65 candy bars shared.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80525" y="205978"/>
            <a:ext cx="8229600" cy="857400"/>
          </a:xfrm>
          <a:prstGeom prst="rect">
            <a:avLst/>
          </a:prstGeom>
        </p:spPr>
        <p:txBody>
          <a:bodyPr lIns="91425" tIns="91425" rIns="91425" bIns="91425" anchor="b" anchorCtr="0">
            <a:noAutofit/>
          </a:bodyPr>
          <a:lstStyle/>
          <a:p>
            <a:pPr>
              <a:buNone/>
            </a:pPr>
            <a:r>
              <a:rPr lang="en"/>
              <a:t>The Problem...</a:t>
            </a:r>
          </a:p>
        </p:txBody>
      </p:sp>
      <p:sp>
        <p:nvSpPr>
          <p:cNvPr id="44" name="Shape 44"/>
          <p:cNvSpPr txBox="1">
            <a:spLocks noGrp="1"/>
          </p:cNvSpPr>
          <p:nvPr>
            <p:ph type="body" idx="1"/>
          </p:nvPr>
        </p:nvSpPr>
        <p:spPr>
          <a:xfrm>
            <a:off x="303875" y="995850"/>
            <a:ext cx="8382900" cy="3911399"/>
          </a:xfrm>
          <a:prstGeom prst="rect">
            <a:avLst/>
          </a:prstGeom>
        </p:spPr>
        <p:txBody>
          <a:bodyPr lIns="91425" tIns="91425" rIns="91425" bIns="91425" anchor="t" anchorCtr="0">
            <a:noAutofit/>
          </a:bodyPr>
          <a:lstStyle/>
          <a:p>
            <a:pPr>
              <a:buNone/>
            </a:pPr>
            <a:r>
              <a:rPr lang="en" dirty="0" smtClean="0">
                <a:latin typeface="Arial"/>
                <a:ea typeface="Arial"/>
                <a:cs typeface="Arial"/>
                <a:sym typeface="Arial"/>
              </a:rPr>
              <a:t>65 candy bars were to be shared by a group of children. Each Pascal bar was cut in half, and one piece was given to each child. Every Fermat bar was cut in thirds, and each Mandelbrot bar was cut in quarters, and these pieces were equally distributed to the children. How many children were in the group if all 65 candy bars were shared?</a:t>
            </a:r>
            <a:endParaRPr lang="en" dirty="0">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Hint #1</a:t>
            </a:r>
          </a:p>
        </p:txBody>
      </p:sp>
      <p:sp>
        <p:nvSpPr>
          <p:cNvPr id="50" name="Shape 5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latin typeface="Arial"/>
                <a:ea typeface="Arial"/>
                <a:cs typeface="Arial"/>
                <a:sym typeface="Arial"/>
              </a:rPr>
              <a:t>We know that we need to have a number of children that can be split into halves, thirds, and fourths since nothing was left over.</a:t>
            </a:r>
          </a:p>
          <a:p>
            <a:pPr marL="457200" lvl="0" indent="-419100">
              <a:buClr>
                <a:schemeClr val="dk2"/>
              </a:buClr>
              <a:buSzPct val="166666"/>
              <a:buFont typeface="Arial"/>
              <a:buChar char="•"/>
            </a:pPr>
            <a:r>
              <a:rPr lang="en">
                <a:latin typeface="Arial"/>
                <a:ea typeface="Arial"/>
                <a:cs typeface="Arial"/>
                <a:sym typeface="Arial"/>
              </a:rPr>
              <a:t>Consider looking at the denominators. Can 	those be used to determine the divisibility?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aphicFrame>
        <p:nvGraphicFramePr>
          <p:cNvPr id="55" name="Shape 55"/>
          <p:cNvGraphicFramePr/>
          <p:nvPr/>
        </p:nvGraphicFramePr>
        <p:xfrm>
          <a:off x="952500" y="536050"/>
          <a:ext cx="7239000" cy="2834430"/>
        </p:xfrm>
        <a:graphic>
          <a:graphicData uri="http://schemas.openxmlformats.org/drawingml/2006/table">
            <a:tbl>
              <a:tblPr>
                <a:noFill/>
                <a:tableStyleId>{8274F35B-7043-45CF-ABF3-8F930E64BE0F}</a:tableStyleId>
              </a:tblPr>
              <a:tblGrid>
                <a:gridCol w="2413000"/>
                <a:gridCol w="2413000"/>
                <a:gridCol w="2413000"/>
              </a:tblGrid>
              <a:tr h="381000">
                <a:tc>
                  <a:txBody>
                    <a:bodyPr/>
                    <a:lstStyle/>
                    <a:p>
                      <a:pPr algn="ctr">
                        <a:buNone/>
                      </a:pPr>
                      <a:r>
                        <a:rPr lang="en" sz="1800" b="1" u="sng"/>
                        <a:t>2</a:t>
                      </a:r>
                    </a:p>
                  </a:txBody>
                  <a:tcPr marL="91425" marR="91425" marT="91425" marB="91425"/>
                </a:tc>
                <a:tc>
                  <a:txBody>
                    <a:bodyPr/>
                    <a:lstStyle/>
                    <a:p>
                      <a:pPr algn="ctr">
                        <a:buNone/>
                      </a:pPr>
                      <a:r>
                        <a:rPr lang="en" sz="1800" b="1" u="sng"/>
                        <a:t>3</a:t>
                      </a:r>
                    </a:p>
                  </a:txBody>
                  <a:tcPr marL="91425" marR="91425" marT="91425" marB="91425"/>
                </a:tc>
                <a:tc>
                  <a:txBody>
                    <a:bodyPr/>
                    <a:lstStyle/>
                    <a:p>
                      <a:pPr algn="ctr">
                        <a:buNone/>
                      </a:pPr>
                      <a:r>
                        <a:rPr lang="en" sz="1800" b="1" u="sng"/>
                        <a:t>4</a:t>
                      </a:r>
                    </a:p>
                  </a:txBody>
                  <a:tcPr marL="91425" marR="91425" marT="91425" marB="91425"/>
                </a:tc>
              </a:tr>
              <a:tr h="381000">
                <a:tc>
                  <a:txBody>
                    <a:bodyPr/>
                    <a:lstStyle/>
                    <a:p>
                      <a:pPr algn="ctr">
                        <a:buNone/>
                      </a:pPr>
                      <a:r>
                        <a:rPr lang="en"/>
                        <a:t>2</a:t>
                      </a:r>
                    </a:p>
                  </a:txBody>
                  <a:tcPr marL="91425" marR="91425" marT="91425" marB="91425"/>
                </a:tc>
                <a:tc>
                  <a:txBody>
                    <a:bodyPr/>
                    <a:lstStyle/>
                    <a:p>
                      <a:pPr algn="ctr">
                        <a:buNone/>
                      </a:pPr>
                      <a:r>
                        <a:rPr lang="en"/>
                        <a:t>3</a:t>
                      </a:r>
                    </a:p>
                  </a:txBody>
                  <a:tcPr marL="91425" marR="91425" marT="91425" marB="91425"/>
                </a:tc>
                <a:tc>
                  <a:txBody>
                    <a:bodyPr/>
                    <a:lstStyle/>
                    <a:p>
                      <a:pPr algn="ctr">
                        <a:buNone/>
                      </a:pPr>
                      <a:r>
                        <a:rPr lang="en"/>
                        <a:t>4</a:t>
                      </a:r>
                    </a:p>
                  </a:txBody>
                  <a:tcPr marL="91425" marR="91425" marT="91425" marB="91425"/>
                </a:tc>
              </a:tr>
              <a:tr h="381000">
                <a:tc>
                  <a:txBody>
                    <a:bodyPr/>
                    <a:lstStyle/>
                    <a:p>
                      <a:pPr algn="ctr">
                        <a:buNone/>
                      </a:pPr>
                      <a:r>
                        <a:rPr lang="en"/>
                        <a:t>4</a:t>
                      </a:r>
                    </a:p>
                  </a:txBody>
                  <a:tcPr marL="91425" marR="91425" marT="91425" marB="91425"/>
                </a:tc>
                <a:tc>
                  <a:txBody>
                    <a:bodyPr/>
                    <a:lstStyle/>
                    <a:p>
                      <a:pPr algn="ctr">
                        <a:buNone/>
                      </a:pPr>
                      <a:r>
                        <a:rPr lang="en"/>
                        <a:t>6</a:t>
                      </a:r>
                    </a:p>
                  </a:txBody>
                  <a:tcPr marL="91425" marR="91425" marT="91425" marB="91425"/>
                </a:tc>
                <a:tc>
                  <a:txBody>
                    <a:bodyPr/>
                    <a:lstStyle/>
                    <a:p>
                      <a:pPr algn="ctr">
                        <a:buNone/>
                      </a:pPr>
                      <a:r>
                        <a:rPr lang="en"/>
                        <a:t>8</a:t>
                      </a:r>
                    </a:p>
                  </a:txBody>
                  <a:tcPr marL="91425" marR="91425" marT="91425" marB="91425"/>
                </a:tc>
              </a:tr>
              <a:tr h="381000">
                <a:tc>
                  <a:txBody>
                    <a:bodyPr/>
                    <a:lstStyle/>
                    <a:p>
                      <a:pPr algn="ctr">
                        <a:buNone/>
                      </a:pPr>
                      <a:r>
                        <a:rPr lang="en"/>
                        <a:t>6</a:t>
                      </a:r>
                    </a:p>
                  </a:txBody>
                  <a:tcPr marL="91425" marR="91425" marT="91425" marB="91425"/>
                </a:tc>
                <a:tc>
                  <a:txBody>
                    <a:bodyPr/>
                    <a:lstStyle/>
                    <a:p>
                      <a:pPr algn="ctr">
                        <a:buNone/>
                      </a:pPr>
                      <a:r>
                        <a:rPr lang="en"/>
                        <a:t>9</a:t>
                      </a:r>
                    </a:p>
                  </a:txBody>
                  <a:tcPr marL="91425" marR="91425" marT="91425" marB="91425"/>
                </a:tc>
                <a:tc>
                  <a:txBody>
                    <a:bodyPr/>
                    <a:lstStyle/>
                    <a:p>
                      <a:pPr algn="ctr">
                        <a:buNone/>
                      </a:pPr>
                      <a:r>
                        <a:rPr lang="en" b="1">
                          <a:solidFill>
                            <a:srgbClr val="980000"/>
                          </a:solidFill>
                        </a:rPr>
                        <a:t>12</a:t>
                      </a:r>
                    </a:p>
                  </a:txBody>
                  <a:tcPr marL="91425" marR="91425" marT="91425" marB="91425"/>
                </a:tc>
              </a:tr>
              <a:tr h="381000">
                <a:tc>
                  <a:txBody>
                    <a:bodyPr/>
                    <a:lstStyle/>
                    <a:p>
                      <a:pPr algn="ctr">
                        <a:buNone/>
                      </a:pPr>
                      <a:r>
                        <a:rPr lang="en"/>
                        <a:t>8</a:t>
                      </a:r>
                    </a:p>
                  </a:txBody>
                  <a:tcPr marL="91425" marR="91425" marT="91425" marB="91425"/>
                </a:tc>
                <a:tc>
                  <a:txBody>
                    <a:bodyPr/>
                    <a:lstStyle/>
                    <a:p>
                      <a:pPr algn="ctr">
                        <a:buNone/>
                      </a:pPr>
                      <a:r>
                        <a:rPr lang="en" b="1">
                          <a:solidFill>
                            <a:srgbClr val="980000"/>
                          </a:solidFill>
                        </a:rPr>
                        <a:t>12</a:t>
                      </a:r>
                    </a:p>
                  </a:txBody>
                  <a:tcPr marL="91425" marR="91425" marT="91425" marB="91425"/>
                </a:tc>
                <a:tc>
                  <a:txBody>
                    <a:bodyPr/>
                    <a:lstStyle/>
                    <a:p>
                      <a:pPr algn="ctr">
                        <a:buNone/>
                      </a:pPr>
                      <a:r>
                        <a:rPr lang="en"/>
                        <a:t>16</a:t>
                      </a:r>
                    </a:p>
                  </a:txBody>
                  <a:tcPr marL="91425" marR="91425" marT="91425" marB="91425"/>
                </a:tc>
              </a:tr>
              <a:tr h="381000">
                <a:tc>
                  <a:txBody>
                    <a:bodyPr/>
                    <a:lstStyle/>
                    <a:p>
                      <a:pPr algn="ctr">
                        <a:buNone/>
                      </a:pPr>
                      <a:r>
                        <a:rPr lang="en"/>
                        <a:t>10</a:t>
                      </a:r>
                    </a:p>
                  </a:txBody>
                  <a:tcPr marL="91425" marR="91425" marT="91425" marB="91425"/>
                </a:tc>
                <a:tc>
                  <a:txBody>
                    <a:bodyPr/>
                    <a:lstStyle/>
                    <a:p>
                      <a:pPr algn="ctr">
                        <a:buNone/>
                      </a:pPr>
                      <a:r>
                        <a:rPr lang="en"/>
                        <a:t>15</a:t>
                      </a:r>
                    </a:p>
                  </a:txBody>
                  <a:tcPr marL="91425" marR="91425" marT="91425" marB="91425"/>
                </a:tc>
                <a:tc>
                  <a:txBody>
                    <a:bodyPr/>
                    <a:lstStyle/>
                    <a:p>
                      <a:pPr algn="ctr">
                        <a:buNone/>
                      </a:pPr>
                      <a:r>
                        <a:rPr lang="en"/>
                        <a:t>20</a:t>
                      </a:r>
                    </a:p>
                  </a:txBody>
                  <a:tcPr marL="91425" marR="91425" marT="91425" marB="91425"/>
                </a:tc>
              </a:tr>
              <a:tr h="381000">
                <a:tc>
                  <a:txBody>
                    <a:bodyPr/>
                    <a:lstStyle/>
                    <a:p>
                      <a:pPr algn="ctr">
                        <a:buNone/>
                      </a:pPr>
                      <a:r>
                        <a:rPr lang="en" b="1">
                          <a:solidFill>
                            <a:srgbClr val="980000"/>
                          </a:solidFill>
                        </a:rPr>
                        <a:t>12</a:t>
                      </a:r>
                    </a:p>
                  </a:txBody>
                  <a:tcPr marL="91425" marR="91425" marT="91425" marB="91425"/>
                </a:tc>
                <a:tc>
                  <a:txBody>
                    <a:bodyPr/>
                    <a:lstStyle/>
                    <a:p>
                      <a:pPr algn="ctr">
                        <a:buNone/>
                      </a:pPr>
                      <a:r>
                        <a:rPr lang="en"/>
                        <a:t>18</a:t>
                      </a:r>
                    </a:p>
                  </a:txBody>
                  <a:tcPr marL="91425" marR="91425" marT="91425" marB="91425"/>
                </a:tc>
                <a:tc>
                  <a:txBody>
                    <a:bodyPr/>
                    <a:lstStyle/>
                    <a:p>
                      <a:pPr algn="ctr">
                        <a:buNone/>
                      </a:pPr>
                      <a:r>
                        <a:rPr lang="en"/>
                        <a:t>24</a:t>
                      </a:r>
                    </a:p>
                  </a:txBody>
                  <a:tcPr marL="91425" marR="91425" marT="91425" marB="91425"/>
                </a:tc>
              </a:tr>
            </a:tbl>
          </a:graphicData>
        </a:graphic>
      </p:graphicFrame>
      <p:sp>
        <p:nvSpPr>
          <p:cNvPr id="56" name="Shape 56"/>
          <p:cNvSpPr txBox="1"/>
          <p:nvPr/>
        </p:nvSpPr>
        <p:spPr>
          <a:xfrm>
            <a:off x="952500" y="3770400"/>
            <a:ext cx="7239000" cy="922799"/>
          </a:xfrm>
          <a:prstGeom prst="rect">
            <a:avLst/>
          </a:prstGeom>
        </p:spPr>
        <p:txBody>
          <a:bodyPr lIns="91425" tIns="91425" rIns="91425" bIns="91425" anchor="t" anchorCtr="0">
            <a:noAutofit/>
          </a:bodyPr>
          <a:lstStyle/>
          <a:p>
            <a:pPr lvl="0" algn="ctr" rtl="0">
              <a:buNone/>
            </a:pPr>
            <a:r>
              <a:rPr lang="en" sz="1600">
                <a:solidFill>
                  <a:schemeClr val="dk2"/>
                </a:solidFill>
              </a:rPr>
              <a:t>12/2 = 6 				12/3 = 4				12/4 = 3</a:t>
            </a:r>
          </a:p>
          <a:p>
            <a:endParaRPr lang="en" sz="1600">
              <a:solidFill>
                <a:schemeClr val="dk2"/>
              </a:solidFill>
            </a:endParaRPr>
          </a:p>
          <a:p>
            <a:pPr algn="ctr">
              <a:buNone/>
            </a:pPr>
            <a:r>
              <a:rPr lang="en" sz="1600">
                <a:solidFill>
                  <a:schemeClr val="dk2"/>
                </a:solidFill>
              </a:rPr>
              <a:t>6 + 4 + 3 = 13 bars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1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Hint #2</a:t>
            </a:r>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a:t>Since the least common multiple, 12, only gave us 13 candy bars, we need to figure out which common multiples will give us 65 candy bars.</a:t>
            </a:r>
          </a:p>
          <a:p>
            <a:pPr marL="457200" lvl="0" indent="-419100">
              <a:buClr>
                <a:schemeClr val="dk2"/>
              </a:buClr>
              <a:buSzPct val="166666"/>
              <a:buFont typeface="Arial"/>
              <a:buChar char="•"/>
            </a:pPr>
            <a:r>
              <a:rPr lang="en"/>
              <a:t>Try it out! Continue with the table to discover the different possibilities.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graphicFrame>
        <p:nvGraphicFramePr>
          <p:cNvPr id="67" name="Shape 67"/>
          <p:cNvGraphicFramePr/>
          <p:nvPr/>
        </p:nvGraphicFramePr>
        <p:xfrm>
          <a:off x="952500" y="536050"/>
          <a:ext cx="7239000" cy="4419270"/>
        </p:xfrm>
        <a:graphic>
          <a:graphicData uri="http://schemas.openxmlformats.org/drawingml/2006/table">
            <a:tbl>
              <a:tblPr>
                <a:noFill/>
                <a:tableStyleId>{26D663F7-2D42-44D1-AA2F-23352072ECC7}</a:tableStyleId>
              </a:tblPr>
              <a:tblGrid>
                <a:gridCol w="2413000"/>
                <a:gridCol w="2413000"/>
                <a:gridCol w="2413000"/>
              </a:tblGrid>
              <a:tr h="381000">
                <a:tc>
                  <a:txBody>
                    <a:bodyPr/>
                    <a:lstStyle/>
                    <a:p>
                      <a:pPr lvl="0" algn="ctr" rtl="0">
                        <a:buNone/>
                      </a:pPr>
                      <a:r>
                        <a:rPr lang="en" sz="1800" b="1" u="sng"/>
                        <a:t>2</a:t>
                      </a:r>
                    </a:p>
                  </a:txBody>
                  <a:tcPr marL="91425" marR="91425" marT="91425" marB="91425"/>
                </a:tc>
                <a:tc>
                  <a:txBody>
                    <a:bodyPr/>
                    <a:lstStyle/>
                    <a:p>
                      <a:pPr lvl="0" algn="ctr" rtl="0">
                        <a:buNone/>
                      </a:pPr>
                      <a:r>
                        <a:rPr lang="en" sz="1800" b="1" u="sng"/>
                        <a:t>3</a:t>
                      </a:r>
                    </a:p>
                  </a:txBody>
                  <a:tcPr marL="91425" marR="91425" marT="91425" marB="91425"/>
                </a:tc>
                <a:tc>
                  <a:txBody>
                    <a:bodyPr/>
                    <a:lstStyle/>
                    <a:p>
                      <a:pPr lvl="0" algn="ctr" rtl="0">
                        <a:buNone/>
                      </a:pPr>
                      <a:r>
                        <a:rPr lang="en" sz="1800" b="1" u="sng"/>
                        <a:t>4</a:t>
                      </a:r>
                    </a:p>
                  </a:txBody>
                  <a:tcPr marL="91425" marR="91425" marT="91425" marB="91425"/>
                </a:tc>
              </a:tr>
              <a:tr h="381000">
                <a:tc>
                  <a:txBody>
                    <a:bodyPr/>
                    <a:lstStyle/>
                    <a:p>
                      <a:pPr lvl="0" algn="ctr" rtl="0">
                        <a:buNone/>
                      </a:pPr>
                      <a:r>
                        <a:rPr lang="en"/>
                        <a:t>2</a:t>
                      </a:r>
                    </a:p>
                  </a:txBody>
                  <a:tcPr marL="91425" marR="91425" marT="91425" marB="91425"/>
                </a:tc>
                <a:tc>
                  <a:txBody>
                    <a:bodyPr/>
                    <a:lstStyle/>
                    <a:p>
                      <a:pPr lvl="0" algn="ctr" rtl="0">
                        <a:buNone/>
                      </a:pPr>
                      <a:r>
                        <a:rPr lang="en"/>
                        <a:t>3</a:t>
                      </a:r>
                    </a:p>
                  </a:txBody>
                  <a:tcPr marL="91425" marR="91425" marT="91425" marB="91425"/>
                </a:tc>
                <a:tc>
                  <a:txBody>
                    <a:bodyPr/>
                    <a:lstStyle/>
                    <a:p>
                      <a:pPr lvl="0" algn="ctr" rtl="0">
                        <a:buNone/>
                      </a:pPr>
                      <a:r>
                        <a:rPr lang="en"/>
                        <a:t>4</a:t>
                      </a:r>
                    </a:p>
                  </a:txBody>
                  <a:tcPr marL="91425" marR="91425" marT="91425" marB="91425"/>
                </a:tc>
              </a:tr>
              <a:tr h="381000">
                <a:tc>
                  <a:txBody>
                    <a:bodyPr/>
                    <a:lstStyle/>
                    <a:p>
                      <a:pPr lvl="0" algn="ctr" rtl="0">
                        <a:buNone/>
                      </a:pPr>
                      <a:r>
                        <a:rPr lang="en"/>
                        <a:t>4</a:t>
                      </a:r>
                    </a:p>
                  </a:txBody>
                  <a:tcPr marL="91425" marR="91425" marT="91425" marB="91425"/>
                </a:tc>
                <a:tc>
                  <a:txBody>
                    <a:bodyPr/>
                    <a:lstStyle/>
                    <a:p>
                      <a:pPr lvl="0" algn="ctr" rtl="0">
                        <a:buNone/>
                      </a:pPr>
                      <a:r>
                        <a:rPr lang="en"/>
                        <a:t>6</a:t>
                      </a:r>
                    </a:p>
                  </a:txBody>
                  <a:tcPr marL="91425" marR="91425" marT="91425" marB="91425"/>
                </a:tc>
                <a:tc>
                  <a:txBody>
                    <a:bodyPr/>
                    <a:lstStyle/>
                    <a:p>
                      <a:pPr lvl="0" algn="ctr" rtl="0">
                        <a:buNone/>
                      </a:pPr>
                      <a:r>
                        <a:rPr lang="en"/>
                        <a:t>8</a:t>
                      </a:r>
                    </a:p>
                  </a:txBody>
                  <a:tcPr marL="91425" marR="91425" marT="91425" marB="91425"/>
                </a:tc>
              </a:tr>
              <a:tr h="381000">
                <a:tc>
                  <a:txBody>
                    <a:bodyPr/>
                    <a:lstStyle/>
                    <a:p>
                      <a:pPr lvl="0" algn="ctr" rtl="0">
                        <a:buNone/>
                      </a:pPr>
                      <a:r>
                        <a:rPr lang="en"/>
                        <a:t>6</a:t>
                      </a:r>
                    </a:p>
                  </a:txBody>
                  <a:tcPr marL="91425" marR="91425" marT="91425" marB="91425"/>
                </a:tc>
                <a:tc>
                  <a:txBody>
                    <a:bodyPr/>
                    <a:lstStyle/>
                    <a:p>
                      <a:pPr lvl="0" algn="ctr" rtl="0">
                        <a:buNone/>
                      </a:pPr>
                      <a:r>
                        <a:rPr lang="en"/>
                        <a:t>9</a:t>
                      </a:r>
                    </a:p>
                  </a:txBody>
                  <a:tcPr marL="91425" marR="91425" marT="91425" marB="91425"/>
                </a:tc>
                <a:tc>
                  <a:txBody>
                    <a:bodyPr/>
                    <a:lstStyle/>
                    <a:p>
                      <a:pPr lvl="0" algn="ctr" rtl="0">
                        <a:buNone/>
                      </a:pPr>
                      <a:r>
                        <a:rPr lang="en" b="1">
                          <a:solidFill>
                            <a:srgbClr val="980000"/>
                          </a:solidFill>
                        </a:rPr>
                        <a:t>12</a:t>
                      </a:r>
                    </a:p>
                  </a:txBody>
                  <a:tcPr marL="91425" marR="91425" marT="91425" marB="91425"/>
                </a:tc>
              </a:tr>
              <a:tr h="381000">
                <a:tc>
                  <a:txBody>
                    <a:bodyPr/>
                    <a:lstStyle/>
                    <a:p>
                      <a:pPr lvl="0" algn="ctr" rtl="0">
                        <a:buNone/>
                      </a:pPr>
                      <a:r>
                        <a:rPr lang="en"/>
                        <a:t>8</a:t>
                      </a:r>
                    </a:p>
                  </a:txBody>
                  <a:tcPr marL="91425" marR="91425" marT="91425" marB="91425"/>
                </a:tc>
                <a:tc>
                  <a:txBody>
                    <a:bodyPr/>
                    <a:lstStyle/>
                    <a:p>
                      <a:pPr lvl="0" algn="ctr" rtl="0">
                        <a:buNone/>
                      </a:pPr>
                      <a:r>
                        <a:rPr lang="en" b="1">
                          <a:solidFill>
                            <a:srgbClr val="980000"/>
                          </a:solidFill>
                        </a:rPr>
                        <a:t>12</a:t>
                      </a:r>
                    </a:p>
                  </a:txBody>
                  <a:tcPr marL="91425" marR="91425" marT="91425" marB="91425"/>
                </a:tc>
                <a:tc>
                  <a:txBody>
                    <a:bodyPr/>
                    <a:lstStyle/>
                    <a:p>
                      <a:pPr lvl="0" algn="ctr" rtl="0">
                        <a:buNone/>
                      </a:pPr>
                      <a:r>
                        <a:rPr lang="en"/>
                        <a:t>16</a:t>
                      </a:r>
                    </a:p>
                  </a:txBody>
                  <a:tcPr marL="91425" marR="91425" marT="91425" marB="91425"/>
                </a:tc>
              </a:tr>
              <a:tr h="381000">
                <a:tc>
                  <a:txBody>
                    <a:bodyPr/>
                    <a:lstStyle/>
                    <a:p>
                      <a:pPr lvl="0" algn="ctr" rtl="0">
                        <a:buNone/>
                      </a:pPr>
                      <a:r>
                        <a:rPr lang="en"/>
                        <a:t>10</a:t>
                      </a:r>
                    </a:p>
                  </a:txBody>
                  <a:tcPr marL="91425" marR="91425" marT="91425" marB="91425"/>
                </a:tc>
                <a:tc>
                  <a:txBody>
                    <a:bodyPr/>
                    <a:lstStyle/>
                    <a:p>
                      <a:pPr lvl="0" algn="ctr" rtl="0">
                        <a:buNone/>
                      </a:pPr>
                      <a:r>
                        <a:rPr lang="en"/>
                        <a:t>15</a:t>
                      </a:r>
                    </a:p>
                  </a:txBody>
                  <a:tcPr marL="91425" marR="91425" marT="91425" marB="91425"/>
                </a:tc>
                <a:tc>
                  <a:txBody>
                    <a:bodyPr/>
                    <a:lstStyle/>
                    <a:p>
                      <a:pPr lvl="0" algn="ctr" rtl="0">
                        <a:buNone/>
                      </a:pPr>
                      <a:r>
                        <a:rPr lang="en"/>
                        <a:t>20</a:t>
                      </a:r>
                    </a:p>
                  </a:txBody>
                  <a:tcPr marL="91425" marR="91425" marT="91425" marB="91425"/>
                </a:tc>
              </a:tr>
              <a:tr h="381000">
                <a:tc>
                  <a:txBody>
                    <a:bodyPr/>
                    <a:lstStyle/>
                    <a:p>
                      <a:pPr lvl="0" algn="ctr" rtl="0">
                        <a:buNone/>
                      </a:pPr>
                      <a:r>
                        <a:rPr lang="en" b="1">
                          <a:solidFill>
                            <a:srgbClr val="980000"/>
                          </a:solidFill>
                        </a:rPr>
                        <a:t>12</a:t>
                      </a:r>
                    </a:p>
                  </a:txBody>
                  <a:tcPr marL="91425" marR="91425" marT="91425" marB="91425"/>
                </a:tc>
                <a:tc>
                  <a:txBody>
                    <a:bodyPr/>
                    <a:lstStyle/>
                    <a:p>
                      <a:pPr lvl="0" algn="ctr" rtl="0">
                        <a:buNone/>
                      </a:pPr>
                      <a:r>
                        <a:rPr lang="en"/>
                        <a:t>18</a:t>
                      </a:r>
                    </a:p>
                  </a:txBody>
                  <a:tcPr marL="91425" marR="91425" marT="91425" marB="91425"/>
                </a:tc>
                <a:tc>
                  <a:txBody>
                    <a:bodyPr/>
                    <a:lstStyle/>
                    <a:p>
                      <a:pPr lvl="0" algn="ctr" rtl="0">
                        <a:buNone/>
                      </a:pPr>
                      <a:r>
                        <a:rPr lang="en" b="1">
                          <a:solidFill>
                            <a:srgbClr val="980000"/>
                          </a:solidFill>
                        </a:rPr>
                        <a:t>24</a:t>
                      </a:r>
                    </a:p>
                  </a:txBody>
                  <a:tcPr marL="91425" marR="91425" marT="91425" marB="91425"/>
                </a:tc>
              </a:tr>
              <a:tr h="381000">
                <a:tc>
                  <a:txBody>
                    <a:bodyPr/>
                    <a:lstStyle/>
                    <a:p>
                      <a:pPr algn="ctr" rtl="0">
                        <a:buNone/>
                      </a:pPr>
                      <a:r>
                        <a:rPr lang="en" b="1">
                          <a:solidFill>
                            <a:srgbClr val="980000"/>
                          </a:solidFill>
                        </a:rPr>
                        <a:t>24</a:t>
                      </a:r>
                    </a:p>
                  </a:txBody>
                  <a:tcPr marL="91425" marR="91425" marT="91425" marB="91425"/>
                </a:tc>
                <a:tc>
                  <a:txBody>
                    <a:bodyPr/>
                    <a:lstStyle/>
                    <a:p>
                      <a:pPr algn="ctr" rtl="0">
                        <a:buNone/>
                      </a:pPr>
                      <a:r>
                        <a:rPr lang="en" b="1">
                          <a:solidFill>
                            <a:srgbClr val="980000"/>
                          </a:solidFill>
                        </a:rPr>
                        <a:t>24</a:t>
                      </a:r>
                    </a:p>
                  </a:txBody>
                  <a:tcPr marL="91425" marR="91425" marT="91425" marB="91425"/>
                </a:tc>
                <a:tc>
                  <a:txBody>
                    <a:bodyPr/>
                    <a:lstStyle/>
                    <a:p>
                      <a:pPr algn="ctr" rtl="0">
                        <a:buNone/>
                      </a:pPr>
                      <a:r>
                        <a:rPr lang="en" b="1">
                          <a:solidFill>
                            <a:srgbClr val="980000"/>
                          </a:solidFill>
                        </a:rPr>
                        <a:t>36</a:t>
                      </a:r>
                    </a:p>
                  </a:txBody>
                  <a:tcPr marL="91425" marR="91425" marT="91425" marB="91425"/>
                </a:tc>
              </a:tr>
              <a:tr h="381000">
                <a:tc>
                  <a:txBody>
                    <a:bodyPr/>
                    <a:lstStyle/>
                    <a:p>
                      <a:pPr algn="ctr" rtl="0">
                        <a:buNone/>
                      </a:pPr>
                      <a:r>
                        <a:rPr lang="en" b="1">
                          <a:solidFill>
                            <a:srgbClr val="980000"/>
                          </a:solidFill>
                        </a:rPr>
                        <a:t>36</a:t>
                      </a:r>
                    </a:p>
                  </a:txBody>
                  <a:tcPr marL="91425" marR="91425" marT="91425" marB="91425"/>
                </a:tc>
                <a:tc>
                  <a:txBody>
                    <a:bodyPr/>
                    <a:lstStyle/>
                    <a:p>
                      <a:pPr algn="ctr" rtl="0">
                        <a:buNone/>
                      </a:pPr>
                      <a:r>
                        <a:rPr lang="en" b="1">
                          <a:solidFill>
                            <a:srgbClr val="980000"/>
                          </a:solidFill>
                        </a:rPr>
                        <a:t>36</a:t>
                      </a:r>
                    </a:p>
                  </a:txBody>
                  <a:tcPr marL="91425" marR="91425" marT="91425" marB="91425"/>
                </a:tc>
                <a:tc>
                  <a:txBody>
                    <a:bodyPr/>
                    <a:lstStyle/>
                    <a:p>
                      <a:pPr algn="ctr" rtl="0">
                        <a:buNone/>
                      </a:pPr>
                      <a:r>
                        <a:rPr lang="en" b="1">
                          <a:solidFill>
                            <a:srgbClr val="980000"/>
                          </a:solidFill>
                        </a:rPr>
                        <a:t>48</a:t>
                      </a:r>
                    </a:p>
                  </a:txBody>
                  <a:tcPr marL="91425" marR="91425" marT="91425" marB="91425"/>
                </a:tc>
              </a:tr>
              <a:tr h="381000">
                <a:tc>
                  <a:txBody>
                    <a:bodyPr/>
                    <a:lstStyle/>
                    <a:p>
                      <a:pPr algn="ctr" rtl="0">
                        <a:buNone/>
                      </a:pPr>
                      <a:r>
                        <a:rPr lang="en" b="1">
                          <a:solidFill>
                            <a:srgbClr val="980000"/>
                          </a:solidFill>
                        </a:rPr>
                        <a:t>48</a:t>
                      </a:r>
                    </a:p>
                  </a:txBody>
                  <a:tcPr marL="91425" marR="91425" marT="91425" marB="91425"/>
                </a:tc>
                <a:tc>
                  <a:txBody>
                    <a:bodyPr/>
                    <a:lstStyle/>
                    <a:p>
                      <a:pPr algn="ctr" rtl="0">
                        <a:buNone/>
                      </a:pPr>
                      <a:r>
                        <a:rPr lang="en" b="1">
                          <a:solidFill>
                            <a:srgbClr val="980000"/>
                          </a:solidFill>
                        </a:rPr>
                        <a:t>48</a:t>
                      </a:r>
                    </a:p>
                  </a:txBody>
                  <a:tcPr marL="91425" marR="91425" marT="91425" marB="91425"/>
                </a:tc>
                <a:tc>
                  <a:txBody>
                    <a:bodyPr/>
                    <a:lstStyle/>
                    <a:p>
                      <a:pPr algn="ctr" rtl="0">
                        <a:buNone/>
                      </a:pPr>
                      <a:r>
                        <a:rPr lang="en" b="1">
                          <a:solidFill>
                            <a:srgbClr val="980000"/>
                          </a:solidFill>
                        </a:rPr>
                        <a:t>60</a:t>
                      </a:r>
                    </a:p>
                  </a:txBody>
                  <a:tcPr marL="91425" marR="91425" marT="91425" marB="91425"/>
                </a:tc>
              </a:tr>
              <a:tr h="381000">
                <a:tc>
                  <a:txBody>
                    <a:bodyPr/>
                    <a:lstStyle/>
                    <a:p>
                      <a:pPr algn="ctr" rtl="0">
                        <a:buNone/>
                      </a:pPr>
                      <a:r>
                        <a:rPr lang="en" b="1">
                          <a:solidFill>
                            <a:srgbClr val="980000"/>
                          </a:solidFill>
                        </a:rPr>
                        <a:t>60</a:t>
                      </a:r>
                    </a:p>
                  </a:txBody>
                  <a:tcPr marL="91425" marR="91425" marT="91425" marB="91425"/>
                </a:tc>
                <a:tc>
                  <a:txBody>
                    <a:bodyPr/>
                    <a:lstStyle/>
                    <a:p>
                      <a:pPr algn="ctr" rtl="0">
                        <a:buNone/>
                      </a:pPr>
                      <a:r>
                        <a:rPr lang="en" b="1">
                          <a:solidFill>
                            <a:srgbClr val="980000"/>
                          </a:solidFill>
                        </a:rPr>
                        <a:t>60</a:t>
                      </a:r>
                    </a:p>
                  </a:txBody>
                  <a:tcPr marL="91425" marR="91425" marT="91425" marB="91425"/>
                </a:tc>
                <a:tc>
                  <a:txBody>
                    <a:bodyPr/>
                    <a:lstStyle/>
                    <a:p>
                      <a:endParaRPr/>
                    </a:p>
                  </a:txBody>
                  <a:tcPr marL="91425" marR="91425" marT="91425" marB="91425"/>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180075" y="205975"/>
            <a:ext cx="8846400" cy="857400"/>
          </a:xfrm>
          <a:prstGeom prst="rect">
            <a:avLst/>
          </a:prstGeom>
        </p:spPr>
        <p:txBody>
          <a:bodyPr lIns="91425" tIns="91425" rIns="91425" bIns="91425" anchor="b" anchorCtr="0">
            <a:noAutofit/>
          </a:bodyPr>
          <a:lstStyle/>
          <a:p>
            <a:pPr>
              <a:buNone/>
            </a:pPr>
            <a:r>
              <a:rPr lang="en" sz="3400"/>
              <a:t>How many bars did you get per children?</a:t>
            </a:r>
          </a:p>
        </p:txBody>
      </p:sp>
      <p:sp>
        <p:nvSpPr>
          <p:cNvPr id="73" name="Shape 7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algn="ctr" rtl="0">
              <a:buNone/>
            </a:pPr>
            <a:r>
              <a:rPr lang="en"/>
              <a:t>24 children → 26 bars</a:t>
            </a:r>
          </a:p>
          <a:p>
            <a:pPr lvl="0" algn="ctr" rtl="0">
              <a:buNone/>
            </a:pPr>
            <a:r>
              <a:rPr lang="en"/>
              <a:t>36 children → 39 bars</a:t>
            </a:r>
          </a:p>
          <a:p>
            <a:pPr lvl="0" algn="ctr" rtl="0">
              <a:buNone/>
            </a:pPr>
            <a:r>
              <a:rPr lang="en"/>
              <a:t>48 children → 52 bars</a:t>
            </a:r>
          </a:p>
          <a:p>
            <a:pPr algn="ctr">
              <a:buNone/>
            </a:pPr>
            <a:r>
              <a:rPr lang="en">
                <a:solidFill>
                  <a:srgbClr val="980000"/>
                </a:solidFill>
              </a:rPr>
              <a:t>60 children</a:t>
            </a:r>
            <a:r>
              <a:rPr lang="en"/>
              <a:t> → 65 bars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animEffect transition="in" filter="fade">
                                      <p:cBhvr>
                                        <p:cTn id="7" dur="1000"/>
                                        <p:tgtEl>
                                          <p:spTgt spid="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xEl>
                                              <p:pRg st="1" end="1"/>
                                            </p:txEl>
                                          </p:spTgt>
                                        </p:tgtEl>
                                        <p:attrNameLst>
                                          <p:attrName>style.visibility</p:attrName>
                                        </p:attrNameLst>
                                      </p:cBhvr>
                                      <p:to>
                                        <p:strVal val="visible"/>
                                      </p:to>
                                    </p:set>
                                    <p:animEffect transition="in" filter="fade">
                                      <p:cBhvr>
                                        <p:cTn id="12" dur="1000"/>
                                        <p:tgtEl>
                                          <p:spTgt spid="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3">
                                            <p:txEl>
                                              <p:pRg st="2" end="2"/>
                                            </p:txEl>
                                          </p:spTgt>
                                        </p:tgtEl>
                                        <p:attrNameLst>
                                          <p:attrName>style.visibility</p:attrName>
                                        </p:attrNameLst>
                                      </p:cBhvr>
                                      <p:to>
                                        <p:strVal val="visible"/>
                                      </p:to>
                                    </p:set>
                                    <p:animEffect transition="in" filter="fade">
                                      <p:cBhvr>
                                        <p:cTn id="17" dur="1000"/>
                                        <p:tgtEl>
                                          <p:spTgt spid="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3">
                                            <p:txEl>
                                              <p:pRg st="3" end="3"/>
                                            </p:txEl>
                                          </p:spTgt>
                                        </p:tgtEl>
                                        <p:attrNameLst>
                                          <p:attrName>style.visibility</p:attrName>
                                        </p:attrNameLst>
                                      </p:cBhvr>
                                      <p:to>
                                        <p:strVal val="visible"/>
                                      </p:to>
                                    </p:set>
                                    <p:animEffect transition="in" filter="fade">
                                      <p:cBhvr>
                                        <p:cTn id="22" dur="1000"/>
                                        <p:tgtEl>
                                          <p:spTgt spid="7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Hint #3</a:t>
            </a:r>
          </a:p>
        </p:txBody>
      </p:sp>
      <p:sp>
        <p:nvSpPr>
          <p:cNvPr id="79" name="Shape 7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a:buClr>
                <a:schemeClr val="dk2"/>
              </a:buClr>
              <a:buSzPct val="166666"/>
              <a:buFont typeface="Arial"/>
              <a:buChar char="•"/>
            </a:pPr>
            <a:r>
              <a:rPr lang="en"/>
              <a:t>Hmmm, could we have used a proportion at anytime? How we would set that up?</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The Proportion...</a:t>
            </a:r>
          </a:p>
        </p:txBody>
      </p:sp>
      <p:sp>
        <p:nvSpPr>
          <p:cNvPr id="85" name="Shape 85"/>
          <p:cNvSpPr txBox="1">
            <a:spLocks noGrp="1"/>
          </p:cNvSpPr>
          <p:nvPr>
            <p:ph type="body" idx="1"/>
          </p:nvPr>
        </p:nvSpPr>
        <p:spPr>
          <a:xfrm>
            <a:off x="288375" y="1312725"/>
            <a:ext cx="3837000" cy="32453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Does it work with all of the multiples that were found?</a:t>
            </a:r>
          </a:p>
          <a:p>
            <a:pPr marL="457200" lvl="0" indent="-419100" rtl="0">
              <a:buClr>
                <a:schemeClr val="dk2"/>
              </a:buClr>
              <a:buSzPct val="166666"/>
              <a:buFont typeface="Arial"/>
              <a:buChar char="•"/>
            </a:pPr>
            <a:r>
              <a:rPr lang="en"/>
              <a:t>What can we conclude?</a:t>
            </a:r>
          </a:p>
        </p:txBody>
      </p:sp>
      <p:pic>
        <p:nvPicPr>
          <p:cNvPr id="86" name="Shape 86"/>
          <p:cNvPicPr preferRelativeResize="0"/>
          <p:nvPr/>
        </p:nvPicPr>
        <p:blipFill>
          <a:blip r:embed="rId3"/>
          <a:stretch>
            <a:fillRect/>
          </a:stretch>
        </p:blipFill>
        <p:spPr>
          <a:xfrm>
            <a:off x="4553050" y="1425700"/>
            <a:ext cx="3505200" cy="3019425"/>
          </a:xfrm>
          <a:prstGeom prst="rect">
            <a:avLst/>
          </a:prstGeom>
        </p:spPr>
      </p:pic>
    </p:spTree>
  </p:cSld>
  <p:clrMapOvr>
    <a:masterClrMapping/>
  </p:clrMapOvr>
  <p:transition spd="slow">
    <p:cut/>
  </p:transition>
</p:sld>
</file>

<file path=ppt/theme/theme1.xml><?xml version="1.0" encoding="utf-8"?>
<a:theme xmlns:a="http://schemas.openxmlformats.org/drawingml/2006/main" name="wester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363</Words>
  <Application>Microsoft Office PowerPoint</Application>
  <PresentationFormat>On-screen Show (16:9)</PresentationFormat>
  <Paragraphs>79</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western</vt:lpstr>
      <vt:lpstr>Candy Bar Problem</vt:lpstr>
      <vt:lpstr>The Problem...</vt:lpstr>
      <vt:lpstr>Hint #1</vt:lpstr>
      <vt:lpstr>PowerPoint Presentation</vt:lpstr>
      <vt:lpstr>Hint #2</vt:lpstr>
      <vt:lpstr>PowerPoint Presentation</vt:lpstr>
      <vt:lpstr>How many bars did you get per children?</vt:lpstr>
      <vt:lpstr>Hint #3</vt:lpstr>
      <vt:lpstr>The Proportion...</vt:lpstr>
      <vt:lpstr>Final Conclusion/Review...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Candy Bar Problem</dc:title>
  <dc:creator>Rachel McGinty</dc:creator>
  <cp:lastModifiedBy>Mount Saint Mary College</cp:lastModifiedBy>
  <cp:revision>1</cp:revision>
  <dcterms:modified xsi:type="dcterms:W3CDTF">2014-05-08T16:54:58Z</dcterms:modified>
</cp:coreProperties>
</file>